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F2B"/>
    <a:srgbClr val="D83737"/>
    <a:srgbClr val="3985BB"/>
    <a:srgbClr val="2CA02C"/>
    <a:srgbClr val="3DA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5"/>
    <p:restoredTop sz="94643"/>
  </p:normalViewPr>
  <p:slideViewPr>
    <p:cSldViewPr snapToGrid="0" snapToObjects="1">
      <p:cViewPr>
        <p:scale>
          <a:sx n="110" d="100"/>
          <a:sy n="110" d="100"/>
        </p:scale>
        <p:origin x="1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F67A-92FA-F745-A6F5-E05B74F10186}" type="datetimeFigureOut"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package" Target="../embeddings/Microsoft_Excel_Worksheet1.xlsx"/><Relationship Id="rId6" Type="http://schemas.openxmlformats.org/officeDocument/2006/relationships/image" Target="../media/image7.emf"/><Relationship Id="rId7" Type="http://schemas.openxmlformats.org/officeDocument/2006/relationships/package" Target="../embeddings/Microsoft_Excel_Worksheet2.xlsx"/><Relationship Id="rId8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" y="1266645"/>
            <a:ext cx="78232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657045"/>
            <a:ext cx="787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5" y="694872"/>
            <a:ext cx="9956800" cy="1346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985077" y="18066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500612"/>
            <a:ext cx="3970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proportion of un-smoothed unigram model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9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9692"/>
              </p:ext>
            </p:extLst>
          </p:nvPr>
        </p:nvGraphicFramePr>
        <p:xfrm>
          <a:off x="5172654" y="2832834"/>
          <a:ext cx="4163786" cy="3099754"/>
        </p:xfrm>
        <a:graphic>
          <a:graphicData uri="http://schemas.openxmlformats.org/drawingml/2006/table">
            <a:tbl>
              <a:tblPr/>
              <a:tblGrid>
                <a:gridCol w="2081893"/>
                <a:gridCol w="2081893"/>
              </a:tblGrid>
              <a:tr h="679198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6" y="2723976"/>
            <a:ext cx="1498600" cy="66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97" y="2818318"/>
            <a:ext cx="33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7" y="3359277"/>
            <a:ext cx="482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67" y="1697327"/>
            <a:ext cx="6935865" cy="937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02" y="1617989"/>
            <a:ext cx="302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interpolation weight of un-smoothed unigram model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90810" y="2232589"/>
            <a:ext cx="442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295400"/>
            <a:ext cx="4914900" cy="425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200" y="660737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314" y="649069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9536" y="3947883"/>
            <a:ext cx="164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Underfit</a:t>
            </a:r>
          </a:p>
          <a:p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9222" y="2337038"/>
            <a:ext cx="164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C00000"/>
                </a:solidFill>
              </a:rPr>
              <a:t>Overfit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  <a:p>
            <a:pPr algn="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42" y="611414"/>
            <a:ext cx="3043348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4596774" y="611414"/>
            <a:ext cx="3033486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611414"/>
            <a:ext cx="3044934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82" y="5279571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83737"/>
                </a:solidFill>
              </a:rPr>
              <a:t>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1574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0073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DA63C"/>
                </a:solidFill>
              </a:rPr>
              <a:t>dev2</a:t>
            </a:r>
          </a:p>
        </p:txBody>
      </p:sp>
    </p:spTree>
    <p:extLst>
      <p:ext uri="{BB962C8B-B14F-4D97-AF65-F5344CB8AC3E}">
        <p14:creationId xmlns:p14="http://schemas.microsoft.com/office/powerpoint/2010/main" val="9280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6649"/>
              </p:ext>
            </p:extLst>
          </p:nvPr>
        </p:nvGraphicFramePr>
        <p:xfrm>
          <a:off x="1445624" y="2145437"/>
          <a:ext cx="10290436" cy="330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433"/>
                <a:gridCol w="844732"/>
                <a:gridCol w="966651"/>
                <a:gridCol w="1628503"/>
                <a:gridCol w="1733006"/>
                <a:gridCol w="2185851"/>
                <a:gridCol w="2287260"/>
              </a:tblGrid>
              <a:tr h="27505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</a:tr>
              <a:tr h="55820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  <a:tr h="50966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  <a:tr h="517757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  <a:tr h="496202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  <a:tr h="53122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  <a:tr h="41190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4" y="1835799"/>
            <a:ext cx="10617745" cy="3180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13085" y="3587932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Token position in sentence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453" y="1466467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N-gram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1896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902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0750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902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0750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750" y="3515155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881" y="5072905"/>
            <a:ext cx="77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21644" r="97645" b="67659"/>
          <a:stretch/>
        </p:blipFill>
        <p:spPr>
          <a:xfrm>
            <a:off x="1131248" y="5062272"/>
            <a:ext cx="276447" cy="340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2" y="5085339"/>
            <a:ext cx="294759" cy="3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630382"/>
            <a:ext cx="78740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239982"/>
            <a:ext cx="855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94000"/>
            <a:ext cx="7810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064000"/>
            <a:ext cx="1008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483387"/>
            <a:ext cx="9633857" cy="117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661229"/>
            <a:ext cx="10667247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83039"/>
              </p:ext>
            </p:extLst>
          </p:nvPr>
        </p:nvGraphicFramePr>
        <p:xfrm>
          <a:off x="1612900" y="2451100"/>
          <a:ext cx="8837386" cy="1943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7386"/>
              </a:tblGrid>
              <a:tr h="732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2110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3" y="2543875"/>
            <a:ext cx="8966200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7975"/>
              </p:ext>
            </p:extLst>
          </p:nvPr>
        </p:nvGraphicFramePr>
        <p:xfrm>
          <a:off x="121556" y="2767381"/>
          <a:ext cx="11732987" cy="211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2987"/>
              </a:tblGrid>
              <a:tr h="449348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>
                    <a:solidFill>
                      <a:schemeClr val="bg2"/>
                    </a:solidFill>
                  </a:tcPr>
                </a:tc>
              </a:tr>
              <a:tr h="83929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</a:tr>
              <a:tr h="824911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2767380"/>
            <a:ext cx="1173298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1" y="2168342"/>
            <a:ext cx="9663262" cy="124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60785" y="2501659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60785" y="2497345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64213" y="3482766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1053" y="4190945"/>
            <a:ext cx="41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training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18689"/>
            <a:ext cx="12087172" cy="21554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33955"/>
              </p:ext>
            </p:extLst>
          </p:nvPr>
        </p:nvGraphicFramePr>
        <p:xfrm>
          <a:off x="54592" y="1634016"/>
          <a:ext cx="12064621" cy="209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964"/>
                <a:gridCol w="3612621"/>
                <a:gridCol w="1001251"/>
                <a:gridCol w="1055373"/>
                <a:gridCol w="1407163"/>
                <a:gridCol w="3892249"/>
              </a:tblGrid>
              <a:tr h="359546">
                <a:tc>
                  <a:txBody>
                    <a:bodyPr/>
                    <a:lstStyle/>
                    <a:p>
                      <a:r>
                        <a:rPr lang="en-US" sz="1800" b="1"/>
                        <a:t>Model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Probability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 n-gram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</a:t>
                      </a:r>
                      <a:r>
                        <a:rPr lang="en-US" sz="1800" b="1" baseline="0"/>
                        <a:t> (n-1)-gram</a:t>
                      </a:r>
                      <a:endParaRPr lang="en-US" sz="1800" b="1"/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Other n-grams with same context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977711"/>
            <a:ext cx="3439236" cy="85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18375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3713"/>
              </p:ext>
            </p:extLst>
          </p:nvPr>
        </p:nvGraphicFramePr>
        <p:xfrm>
          <a:off x="1310186" y="719666"/>
          <a:ext cx="94442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972"/>
                <a:gridCol w="4007639"/>
                <a:gridCol w="4007639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Number 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Percent</a:t>
                      </a:r>
                      <a:r>
                        <a:rPr lang="en-US" sz="2400" b="1" baseline="0"/>
                        <a:t> </a:t>
                      </a:r>
                      <a:r>
                        <a:rPr lang="en-US" sz="2400" b="1"/>
                        <a:t>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3.2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108509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30.7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233681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66.2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284413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80.5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296048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83.8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58755"/>
            <a:ext cx="11785600" cy="425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9" r="12406"/>
          <a:stretch/>
        </p:blipFill>
        <p:spPr>
          <a:xfrm>
            <a:off x="1241946" y="614243"/>
            <a:ext cx="668740" cy="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>
          <a:xfrm>
            <a:off x="2190306" y="2019300"/>
            <a:ext cx="8300484" cy="27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97762"/>
          <a:stretch/>
        </p:blipFill>
        <p:spPr>
          <a:xfrm>
            <a:off x="1913860" y="2019299"/>
            <a:ext cx="276446" cy="2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1866"/>
              </p:ext>
            </p:extLst>
          </p:nvPr>
        </p:nvGraphicFramePr>
        <p:xfrm>
          <a:off x="1455999" y="43132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/>
                <a:gridCol w="891251"/>
                <a:gridCol w="879676"/>
                <a:gridCol w="972273"/>
                <a:gridCol w="857072"/>
                <a:gridCol w="887212"/>
                <a:gridCol w="887212"/>
                <a:gridCol w="887212"/>
              </a:tblGrid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1798"/>
              </p:ext>
            </p:extLst>
          </p:nvPr>
        </p:nvGraphicFramePr>
        <p:xfrm>
          <a:off x="1455999" y="12054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/>
                <a:gridCol w="891251"/>
                <a:gridCol w="879676"/>
                <a:gridCol w="972273"/>
                <a:gridCol w="857072"/>
                <a:gridCol w="887212"/>
                <a:gridCol w="887212"/>
                <a:gridCol w="887212"/>
              </a:tblGrid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069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3" y="1217065"/>
            <a:ext cx="7097692" cy="520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449152" y="590231"/>
            <a:ext cx="540000" cy="827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9" y="3690623"/>
            <a:ext cx="540000" cy="824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0" y="267198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0477" y="3383809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E9F2B"/>
                </a:solidFill>
              </a:rPr>
              <a:t>dev2</a:t>
            </a:r>
            <a:endParaRPr lang="en-US" dirty="0">
              <a:solidFill>
                <a:srgbClr val="2E9F2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89911" y="830860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Models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389911" y="3988111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Models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908629" y="32788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dev1_prob_matrix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8628" y="63945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S Gothic" charset="-128"/>
                <a:ea typeface="MS Gothic" charset="-128"/>
                <a:cs typeface="MS Gothic" charset="-128"/>
              </a:rPr>
              <a:t>dev2_prob_matrix</a:t>
            </a:r>
            <a:endParaRPr lang="en-US" dirty="0">
              <a:latin typeface="MS Gothic" charset="-128"/>
              <a:ea typeface="MS Gothic" charset="-128"/>
              <a:cs typeface="MS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0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2270"/>
              </p:ext>
            </p:extLst>
          </p:nvPr>
        </p:nvGraphicFramePr>
        <p:xfrm>
          <a:off x="1946864" y="1799211"/>
          <a:ext cx="7097696" cy="355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/>
                <a:gridCol w="891251"/>
                <a:gridCol w="879676"/>
                <a:gridCol w="972273"/>
                <a:gridCol w="857072"/>
                <a:gridCol w="887212"/>
                <a:gridCol w="887212"/>
                <a:gridCol w="887212"/>
              </a:tblGrid>
              <a:tr h="296023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64" y="1799211"/>
            <a:ext cx="7104543" cy="3552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940017" y="1168965"/>
            <a:ext cx="540000" cy="827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5" y="1168965"/>
            <a:ext cx="540000" cy="82475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2480017" y="1423686"/>
            <a:ext cx="375525" cy="37552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84495" y="851393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2043" y="851392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E9F2B"/>
                </a:solidFill>
              </a:rPr>
              <a:t>dev2</a:t>
            </a:r>
            <a:endParaRPr lang="en-US" dirty="0">
              <a:solidFill>
                <a:srgbClr val="2E9F2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4473" y="1429879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Models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1784495" y="5328337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dev_prob_matrix = np.vstack([dev1_prob_matrix, dev2_prob_matrix])</a:t>
            </a:r>
          </a:p>
        </p:txBody>
      </p:sp>
    </p:spTree>
    <p:extLst>
      <p:ext uri="{BB962C8B-B14F-4D97-AF65-F5344CB8AC3E}">
        <p14:creationId xmlns:p14="http://schemas.microsoft.com/office/powerpoint/2010/main" val="103461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917220"/>
            <a:ext cx="5217449" cy="46478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7539">
            <a:off x="5532697" y="2695589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42461" flipV="1">
            <a:off x="5532697" y="4422145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3" y="1410413"/>
            <a:ext cx="5629030" cy="36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3906306"/>
            <a:ext cx="3889093" cy="827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5" y="613296"/>
            <a:ext cx="51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function (to be maximized)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725" y="3464310"/>
            <a:ext cx="26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Constraint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38"/>
            <a:ext cx="12192000" cy="2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451" y="1643604"/>
            <a:ext cx="2533631" cy="2526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9" y="1643604"/>
            <a:ext cx="2533631" cy="2526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87" y="1643604"/>
            <a:ext cx="2533631" cy="2526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" y="1643607"/>
            <a:ext cx="2707065" cy="2526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5122" y="687664"/>
            <a:ext cx="1816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1</a:t>
            </a:r>
          </a:p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Initialize</a:t>
            </a:r>
            <a:endParaRPr lang="en-US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4895" y="686078"/>
            <a:ext cx="142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</a:p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E-step</a:t>
            </a:r>
            <a:endParaRPr lang="en-US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6248" y="686079"/>
            <a:ext cx="1529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3</a:t>
            </a:r>
          </a:p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M-step</a:t>
            </a:r>
            <a:endParaRPr lang="en-US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0239" y="686078"/>
            <a:ext cx="1672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</a:p>
          <a:p>
            <a:pPr algn="ctr"/>
            <a:r>
              <a:rPr lang="en-US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Repeat</a:t>
            </a:r>
            <a:endParaRPr lang="en-US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61393" y="2738816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986610" y="2738816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9011827" y="2738816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5" y="2634172"/>
            <a:ext cx="6598728" cy="124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907021" y="387877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7092" y="4548518"/>
            <a:ext cx="4459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unigram vocabulary size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(number of unique unigrams in training text)</a:t>
            </a:r>
          </a:p>
        </p:txBody>
      </p:sp>
    </p:spTree>
    <p:extLst>
      <p:ext uri="{BB962C8B-B14F-4D97-AF65-F5344CB8AC3E}">
        <p14:creationId xmlns:p14="http://schemas.microsoft.com/office/powerpoint/2010/main" val="130495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806700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3" y="646022"/>
            <a:ext cx="10236200" cy="4013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880655" y="462241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50726" y="5292158"/>
            <a:ext cx="4459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evaluation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975483"/>
            <a:ext cx="7433733" cy="237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4312937"/>
            <a:ext cx="7433730" cy="2375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716" y="458370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Similar unigram distributions between training and evaluation texts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715" y="3796618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Different unigram distributions between training and evaluation texts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535"/>
              </p:ext>
            </p:extLst>
          </p:nvPr>
        </p:nvGraphicFramePr>
        <p:xfrm>
          <a:off x="1119715" y="1145211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Worksheet" r:id="rId5" imgW="1892300" imgH="1193800" progId="Excel.Sheet.12">
                  <p:embed/>
                </p:oleObj>
              </mc:Choice>
              <mc:Fallback>
                <p:oleObj name="Worksheet" r:id="rId5" imgW="1892300" imgH="119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9715" y="1145211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2050"/>
              </p:ext>
            </p:extLst>
          </p:nvPr>
        </p:nvGraphicFramePr>
        <p:xfrm>
          <a:off x="1119715" y="4483459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Worksheet" r:id="rId7" imgW="1892300" imgH="1193800" progId="Excel.Sheet.12">
                  <p:embed/>
                </p:oleObj>
              </mc:Choice>
              <mc:Fallback>
                <p:oleObj name="Worksheet" r:id="rId7" imgW="1892300" imgH="1193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9715" y="4483459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1165860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22" y="3422650"/>
            <a:ext cx="1906893" cy="10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1358900"/>
            <a:ext cx="11310582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3028" y="45720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599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3971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she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CA02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23043"/>
          <a:stretch/>
        </p:blipFill>
        <p:spPr>
          <a:xfrm>
            <a:off x="1865809" y="2640188"/>
            <a:ext cx="836023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806580"/>
            <a:ext cx="7939314" cy="34025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19627" y="42450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9619" y="4880955"/>
            <a:ext cx="27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un-smoothed unigram probability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574157" y="4209143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0460" y="4880954"/>
            <a:ext cx="250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uniform probability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10939</TotalTime>
  <Words>176</Words>
  <Application>Microsoft Macintosh PowerPoint</Application>
  <PresentationFormat>Widescreen</PresentationFormat>
  <Paragraphs>91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Rounded MT Bold</vt:lpstr>
      <vt:lpstr>Calibri</vt:lpstr>
      <vt:lpstr>Calibri Light</vt:lpstr>
      <vt:lpstr>MS Gothic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64</cp:revision>
  <dcterms:created xsi:type="dcterms:W3CDTF">2020-05-17T07:42:01Z</dcterms:created>
  <dcterms:modified xsi:type="dcterms:W3CDTF">2020-07-03T10:42:45Z</dcterms:modified>
</cp:coreProperties>
</file>